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8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8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9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4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6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8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3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6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E23A-9237-42CC-841C-4EE1336DE1D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85B9-0628-43EA-A64B-685FEBF68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lb/url?sa=i&amp;rct=j&amp;q=&amp;esrc=s&amp;source=images&amp;cd=&amp;cad=rja&amp;uact=8&amp;ved=2ahUKEwiw5Z6A6aDaAhWLLcAKHSzvC7cQjRx6BAgAEAU&amp;url=http://elmihwar.com/ar/index.php/mobile/%D8%A7%D9%84%D9%85%D8%AD%D9%84%D9%8A/%D8%A3%D8%AE%D8%A8%D8%A7%D8%B1-%D8%A7%D9%84%D8%BA%D8%B1%D8%A8/81498.html&amp;psig=AOvVaw28rBE7dxtpbDOl2FvhnHdn&amp;ust=1522938138061570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lb/imgres?imgurl=https://7ifz.com/_/201508/w2.jpg&amp;imgrefurl=https://ejaaba.com/%D9%84%D9%85%D9%80%D8%A7%D8%B0%D8%A7-%D9%8A%D8%B9%D8%AF-%D8%A7%D9%84%D9%85%D8%A7%D8%A1-%D9%85%D9%86-%D8%A3%D9%87%D9%80%D9%85-%D8%A7%D9%84%D9%85%D9%88%D8%A7%D8%B1%D8%AF-%D8%B9%D9%84%D9%89-%D8%B3%D8%B7%D8%AD-%D8%A7%D9%84%D8%A3%D8%B1%D8%B6&amp;docid=qR817AKa6K53xM&amp;tbnid=e9EqSR9hnMPTOM:&amp;vet=1&amp;w=300&amp;h=393&amp;bih=1122&amp;biw=2277&amp;ved=0ahUKEwie1K7A6qDaAhUBasAKHVdaD5UQMwg9KAcwBw&amp;iact=c&amp;ictx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.lb/url?sa=i&amp;rct=j&amp;q=&amp;esrc=s&amp;source=images&amp;cd=&amp;cad=rja&amp;uact=8&amp;ved=2ahUKEwj3jZ-y7KDaAhVDKcAKHX5PCt0QjRx6BAgAEAU&amp;url=http://ayaat98.blogspot.com/2016/05/blog-post_83.html&amp;psig=AOvVaw3cU6qBQbODtDLPAMIArg5S&amp;ust=152293859416249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2ahUKEwjLvrGR66PaAhUBesAKHaARCHoQjRx6BAgAEAU&amp;url=http://assamir.com/%D9%87%D9%84-%D8%AA%D8%B9%D9%84%D9%85/%D9%85%D8%B9%D9%84%D9%88%D9%85%D8%A7%D8%AA-%D8%B9%D8%A7%D9%85%D8%A9/%D9%87%D9%84-%D8%AA%D8%B9%D9%84%D9%85-%D9%85%D8%B9%D9%84%D9%88%D9%85%D8%A7%D8%AA-%D8%B9%D8%A7%D9%85%D9%87-%D9%85%D8%AA%D9%86%D9%88%D8%B9%D9%87&amp;psig=AOvVaw0FqX_-EqxQtSCIdCBMzVCE&amp;ust=1523041802705005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‫الماء نعمة فلنحافظ عليها‬‎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28480"/>
            <a:ext cx="8305800" cy="467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71600" y="304800"/>
            <a:ext cx="57912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LB" sz="4000" b="1" dirty="0" smtClean="0">
                <a:solidFill>
                  <a:srgbClr val="002060"/>
                </a:solidFill>
                <a:latin typeface="Garamond" pitchFamily="18" charset="0"/>
                <a:cs typeface="+mj-cs"/>
              </a:rPr>
              <a:t>ترشيد استهلاك المياه </a:t>
            </a:r>
            <a:endParaRPr lang="en-US" sz="4000" b="1" dirty="0">
              <a:solidFill>
                <a:srgbClr val="002060"/>
              </a:solidFill>
              <a:latin typeface="Garamond" pitchFamily="18" charset="0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05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9274">
        <p14:reveal/>
      </p:transition>
    </mc:Choice>
    <mc:Fallback xmlns="">
      <p:transition spd="slow" advTm="92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‫نسبة المياه في الكرة الارضية ونسبة اليابسة‬‎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533400"/>
            <a:ext cx="7696200" cy="1600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LB" sz="4800" dirty="0" smtClean="0">
                <a:solidFill>
                  <a:srgbClr val="002060"/>
                </a:solidFill>
                <a:cs typeface="+mj-cs"/>
              </a:rPr>
              <a:t>نسبة اليابسة في الكرة </a:t>
            </a:r>
            <a:r>
              <a:rPr lang="ar-LB" sz="4000" dirty="0" smtClean="0">
                <a:solidFill>
                  <a:srgbClr val="002060"/>
                </a:solidFill>
                <a:cs typeface="+mj-cs"/>
              </a:rPr>
              <a:t>الارضية</a:t>
            </a:r>
            <a:r>
              <a:rPr lang="ar-LB" sz="4800" dirty="0" smtClean="0">
                <a:solidFill>
                  <a:srgbClr val="002060"/>
                </a:solidFill>
                <a:cs typeface="+mj-cs"/>
              </a:rPr>
              <a:t> 29%</a:t>
            </a:r>
          </a:p>
          <a:p>
            <a:pPr algn="ctr"/>
            <a:r>
              <a:rPr lang="ar-LB" sz="4800" dirty="0" smtClean="0">
                <a:solidFill>
                  <a:srgbClr val="002060"/>
                </a:solidFill>
                <a:cs typeface="+mj-cs"/>
              </a:rPr>
              <a:t>نسبة </a:t>
            </a:r>
            <a:r>
              <a:rPr lang="ar-LB" sz="4800" dirty="0" smtClean="0">
                <a:solidFill>
                  <a:srgbClr val="002060"/>
                </a:solidFill>
                <a:cs typeface="+mj-cs"/>
              </a:rPr>
              <a:t>المياه </a:t>
            </a:r>
            <a:r>
              <a:rPr lang="ar-LB" sz="4800" dirty="0" smtClean="0">
                <a:solidFill>
                  <a:srgbClr val="002060"/>
                </a:solidFill>
                <a:cs typeface="+mj-cs"/>
              </a:rPr>
              <a:t>71%</a:t>
            </a:r>
            <a:endParaRPr lang="en-US" sz="3200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4" name="AutoShape 6" descr="Related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Image result for ‫نسبة المياه في الكرة الارضية ونسبة اليابسة‬‎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95945"/>
            <a:ext cx="5334000" cy="4038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Rounded Rectangle 5"/>
          <p:cNvSpPr/>
          <p:nvPr/>
        </p:nvSpPr>
        <p:spPr>
          <a:xfrm>
            <a:off x="5815446" y="2438399"/>
            <a:ext cx="2566554" cy="11100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LB" sz="2800" b="1" dirty="0" smtClean="0">
                <a:solidFill>
                  <a:srgbClr val="FFFF00"/>
                </a:solidFill>
                <a:cs typeface="+mj-cs"/>
              </a:rPr>
              <a:t>97% من المياه مالحة</a:t>
            </a:r>
            <a:endParaRPr lang="en-US" sz="2800" b="1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4664" y="3820390"/>
            <a:ext cx="2362200" cy="9767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b="1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ar-LB" sz="2800" b="1" dirty="0" smtClean="0">
                <a:solidFill>
                  <a:srgbClr val="FFFF00"/>
                </a:solidFill>
                <a:cs typeface="+mj-cs"/>
              </a:rPr>
              <a:t>2% من المياه مجمدة </a:t>
            </a:r>
            <a:endParaRPr lang="en-US" sz="2800" b="1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94664" y="5250873"/>
            <a:ext cx="2235777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b="1" dirty="0" smtClean="0">
                <a:solidFill>
                  <a:srgbClr val="FFFF00"/>
                </a:solidFill>
                <a:cs typeface="+mj-cs"/>
              </a:rPr>
              <a:t>1% من المياه عذبة </a:t>
            </a:r>
            <a:endParaRPr lang="en-US" sz="2800" b="1" dirty="0">
              <a:solidFill>
                <a:srgbClr val="FFFF00"/>
              </a:solidFill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682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2820">
        <p14:reveal/>
      </p:transition>
    </mc:Choice>
    <mc:Fallback xmlns="">
      <p:transition spd="slow" advTm="128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‫هل تعلم‬‎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57200"/>
            <a:ext cx="3317646" cy="5891644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2" name="Rounded Rectangle 1"/>
          <p:cNvSpPr/>
          <p:nvPr/>
        </p:nvSpPr>
        <p:spPr>
          <a:xfrm>
            <a:off x="457200" y="685800"/>
            <a:ext cx="5285509" cy="1714500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b="1" dirty="0" smtClean="0">
                <a:solidFill>
                  <a:srgbClr val="FFFF00"/>
                </a:solidFill>
              </a:rPr>
              <a:t>يموت طفل كل 20 ثانية بسبب </a:t>
            </a:r>
            <a:r>
              <a:rPr lang="ar-LB" sz="2800" b="1" dirty="0" smtClean="0">
                <a:solidFill>
                  <a:srgbClr val="FFFF00"/>
                </a:solidFill>
              </a:rPr>
              <a:t>العطش.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3048000"/>
            <a:ext cx="5437909" cy="2000251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2800" b="1" dirty="0" smtClean="0">
                <a:solidFill>
                  <a:srgbClr val="FFFF00"/>
                </a:solidFill>
              </a:rPr>
              <a:t>يموت 3.5 مليون شخص بسبب امراض متعلقة بنقص المياه .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01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8">
        <p14:ferris dir="l"/>
      </p:transition>
    </mc:Choice>
    <mc:Fallback xmlns="">
      <p:transition spd="slow" advTm="82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flowChartPunchedTape">
            <a:avLst/>
          </a:prstGeom>
          <a:solidFill>
            <a:srgbClr val="0070C0"/>
          </a:solidFill>
          <a:ln w="38100" cap="flat" cmpd="sng" algn="ctr">
            <a:solidFill>
              <a:srgbClr val="00206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B" sz="3600" b="1" dirty="0" smtClean="0">
                <a:solidFill>
                  <a:srgbClr val="FFFF00"/>
                </a:solidFill>
              </a:rPr>
              <a:t>طرق ترشيد استهلاك المياه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1600200"/>
            <a:ext cx="8077200" cy="1905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LB" sz="2400" b="1" dirty="0" smtClean="0">
                <a:solidFill>
                  <a:srgbClr val="0070C0"/>
                </a:solidFill>
              </a:rPr>
              <a:t>عدم </a:t>
            </a:r>
            <a:r>
              <a:rPr lang="ar-LB" sz="2400" b="1" dirty="0" smtClean="0">
                <a:solidFill>
                  <a:srgbClr val="0070C0"/>
                </a:solidFill>
              </a:rPr>
              <a:t>ترك صنابير المياه مفتوحة عند الانتهاء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just" rtl="1"/>
            <a:r>
              <a:rPr lang="ar-LB" sz="2400" b="1" dirty="0" smtClean="0">
                <a:solidFill>
                  <a:srgbClr val="0070C0"/>
                </a:solidFill>
              </a:rPr>
              <a:t>من استخدامها و اثناء فرك اليدين او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just" rtl="1"/>
            <a:r>
              <a:rPr lang="ar-LB" sz="2400" b="1" dirty="0" smtClean="0">
                <a:solidFill>
                  <a:srgbClr val="0070C0"/>
                </a:solidFill>
              </a:rPr>
              <a:t> الاسنان</a:t>
            </a:r>
            <a:r>
              <a:rPr lang="en-US" sz="2400" b="1" dirty="0" smtClean="0">
                <a:solidFill>
                  <a:srgbClr val="0070C0"/>
                </a:solidFill>
              </a:rPr>
              <a:t>    </a:t>
            </a:r>
            <a:r>
              <a:rPr lang="ar-LB" sz="2400" b="1" dirty="0" smtClean="0">
                <a:solidFill>
                  <a:srgbClr val="0070C0"/>
                </a:solidFill>
              </a:rPr>
              <a:t>او  عند الحلاقة 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8" y="2057400"/>
            <a:ext cx="181987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09600" y="3602181"/>
            <a:ext cx="8077200" cy="1284143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LB" sz="2800" b="1" dirty="0">
                <a:solidFill>
                  <a:srgbClr val="0070C0"/>
                </a:solidFill>
              </a:rPr>
              <a:t>تركيب قطع توفير </a:t>
            </a:r>
            <a:r>
              <a:rPr lang="ar-LB" sz="2800" b="1" dirty="0" smtClean="0">
                <a:solidFill>
                  <a:srgbClr val="0070C0"/>
                </a:solidFill>
              </a:rPr>
              <a:t>المياه   </a:t>
            </a:r>
            <a:endParaRPr lang="ar-LB" sz="28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67988"/>
            <a:ext cx="16764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09600" y="5029200"/>
            <a:ext cx="8077200" cy="15240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b="1" dirty="0" smtClean="0">
                <a:solidFill>
                  <a:srgbClr val="0070C0"/>
                </a:solidFill>
              </a:rPr>
              <a:t>ت</a:t>
            </a:r>
            <a:r>
              <a:rPr lang="ar-LB" sz="2400" b="1" dirty="0" smtClean="0">
                <a:solidFill>
                  <a:srgbClr val="0070C0"/>
                </a:solidFill>
              </a:rPr>
              <a:t>ركيب </a:t>
            </a:r>
            <a:r>
              <a:rPr lang="ar-LB" sz="2400" b="1" dirty="0" smtClean="0">
                <a:solidFill>
                  <a:srgbClr val="0070C0"/>
                </a:solidFill>
              </a:rPr>
              <a:t>دافق مزدوج للمرحاض لتوفير</a:t>
            </a:r>
          </a:p>
          <a:p>
            <a:pPr algn="r" rtl="1"/>
            <a:r>
              <a:rPr lang="ar-LB" sz="2400" b="1" dirty="0" smtClean="0">
                <a:solidFill>
                  <a:srgbClr val="0070C0"/>
                </a:solidFill>
              </a:rPr>
              <a:t>المياه.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b="1" dirty="0" smtClean="0">
                <a:solidFill>
                  <a:srgbClr val="0070C0"/>
                </a:solidFill>
              </a:rPr>
              <a:t>تصليح </a:t>
            </a:r>
            <a:r>
              <a:rPr lang="ar-LB" sz="2400" b="1" dirty="0">
                <a:solidFill>
                  <a:srgbClr val="0070C0"/>
                </a:solidFill>
              </a:rPr>
              <a:t>اي تسريب </a:t>
            </a:r>
            <a:r>
              <a:rPr lang="ar-LB" sz="2400" b="1" dirty="0" smtClean="0">
                <a:solidFill>
                  <a:srgbClr val="0070C0"/>
                </a:solidFill>
              </a:rPr>
              <a:t>للمياه.</a:t>
            </a:r>
            <a:endParaRPr lang="ar-LB" sz="2400" b="1" dirty="0">
              <a:solidFill>
                <a:srgbClr val="0070C0"/>
              </a:solidFill>
            </a:endParaRPr>
          </a:p>
          <a:p>
            <a:pPr algn="r" rtl="1"/>
            <a:endParaRPr lang="ar-LB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787" y="3643311"/>
            <a:ext cx="1103313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96328"/>
            <a:ext cx="1600200" cy="1556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197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90"/>
    </mc:Choice>
    <mc:Fallback xmlns="">
      <p:transition spd="slow" advTm="190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flowChartPunchedTape">
            <a:avLst/>
          </a:prstGeom>
          <a:solidFill>
            <a:srgbClr val="0070C0"/>
          </a:solidFill>
          <a:ln w="38100" cap="flat" cmpd="sng" algn="ctr">
            <a:solidFill>
              <a:srgbClr val="002060"/>
            </a:solidFill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LB" sz="3600" b="1" dirty="0" smtClean="0">
                <a:solidFill>
                  <a:srgbClr val="FFFF00"/>
                </a:solidFill>
              </a:rPr>
              <a:t>طرق ترشيد استهلاك المياه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752600"/>
            <a:ext cx="8347364" cy="2362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b="1" dirty="0" smtClean="0">
                <a:solidFill>
                  <a:srgbClr val="0070C0"/>
                </a:solidFill>
              </a:rPr>
              <a:t>استخدام آلة الغسيل « الغسالة» </a:t>
            </a:r>
          </a:p>
          <a:p>
            <a:pPr algn="r"/>
            <a:r>
              <a:rPr lang="ar-LB" sz="2400" b="1" dirty="0" smtClean="0">
                <a:solidFill>
                  <a:srgbClr val="0070C0"/>
                </a:solidFill>
              </a:rPr>
              <a:t>عندما تكون الحمولة كاملة فقط ، </a:t>
            </a:r>
          </a:p>
          <a:p>
            <a:pPr algn="r"/>
            <a:r>
              <a:rPr lang="ar-LB" sz="2400" b="1" dirty="0" smtClean="0">
                <a:solidFill>
                  <a:srgbClr val="0070C0"/>
                </a:solidFill>
              </a:rPr>
              <a:t>حيث انها تستهلك بين 100 و 180ليترا من المياه .</a:t>
            </a:r>
            <a:r>
              <a:rPr lang="ar-LB" dirty="0" smtClean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8" y="2071081"/>
            <a:ext cx="1295400" cy="172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04800" y="4343400"/>
            <a:ext cx="8347364" cy="1981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LB" sz="2400" b="1" dirty="0" smtClean="0">
                <a:solidFill>
                  <a:srgbClr val="0070C0"/>
                </a:solidFill>
              </a:rPr>
              <a:t>غسل الخضار والفواكه في وعاء واستخدام المياه في ري النباتات. </a:t>
            </a:r>
          </a:p>
          <a:p>
            <a:pPr marL="285750" indent="-285750" algn="just" rtl="1">
              <a:buFontTx/>
              <a:buChar char="-"/>
            </a:pPr>
            <a:endParaRPr lang="ar-LB" sz="2400" b="1" dirty="0" smtClean="0">
              <a:solidFill>
                <a:srgbClr val="0070C0"/>
              </a:solidFill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LB" sz="2400" b="1" dirty="0" smtClean="0">
                <a:solidFill>
                  <a:srgbClr val="0070C0"/>
                </a:solidFill>
              </a:rPr>
              <a:t>ري </a:t>
            </a:r>
            <a:r>
              <a:rPr lang="ar-LB" sz="2400" b="1" dirty="0">
                <a:solidFill>
                  <a:srgbClr val="0070C0"/>
                </a:solidFill>
              </a:rPr>
              <a:t>المزروعات في الصباح الباكر وبعد غروب الشمس </a:t>
            </a:r>
            <a:r>
              <a:rPr lang="ar-LB" sz="2400" b="1" dirty="0" smtClean="0">
                <a:solidFill>
                  <a:srgbClr val="0070C0"/>
                </a:solidFill>
              </a:rPr>
              <a:t>للحؤول </a:t>
            </a:r>
            <a:r>
              <a:rPr lang="ar-LB" sz="2400" b="1" dirty="0">
                <a:solidFill>
                  <a:srgbClr val="0070C0"/>
                </a:solidFill>
              </a:rPr>
              <a:t>دون تبخر المياه.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723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28"/>
    </mc:Choice>
    <mc:Fallback xmlns="">
      <p:transition spd="slow" advTm="174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3810000"/>
            <a:ext cx="7620000" cy="1981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LB" sz="2800" b="1" dirty="0" smtClean="0">
                <a:solidFill>
                  <a:srgbClr val="0070C0"/>
                </a:solidFill>
              </a:rPr>
              <a:t>المياه نعمة </a:t>
            </a:r>
            <a:r>
              <a:rPr lang="ar-LB" sz="2800" b="1" dirty="0" smtClean="0">
                <a:solidFill>
                  <a:srgbClr val="0070C0"/>
                </a:solidFill>
              </a:rPr>
              <a:t>... </a:t>
            </a:r>
            <a:r>
              <a:rPr lang="ar-LB" sz="2800" b="1" smtClean="0">
                <a:solidFill>
                  <a:srgbClr val="0070C0"/>
                </a:solidFill>
              </a:rPr>
              <a:t>فلنستخدمها </a:t>
            </a:r>
            <a:r>
              <a:rPr lang="ar-LB" sz="2800" b="1" dirty="0" smtClean="0">
                <a:solidFill>
                  <a:srgbClr val="0070C0"/>
                </a:solidFill>
              </a:rPr>
              <a:t>بحكمة من أجل </a:t>
            </a:r>
            <a:r>
              <a:rPr lang="ar-LB" sz="2800" b="1" smtClean="0">
                <a:solidFill>
                  <a:srgbClr val="0070C0"/>
                </a:solidFill>
              </a:rPr>
              <a:t>بقائنا  </a:t>
            </a:r>
            <a:endParaRPr lang="ar-LB" sz="2800" b="1" smtClean="0">
              <a:solidFill>
                <a:srgbClr val="0070C0"/>
              </a:solidFill>
            </a:endParaRPr>
          </a:p>
          <a:p>
            <a:pPr algn="ctr"/>
            <a:r>
              <a:rPr lang="ar-LB" sz="2800" b="1" smtClean="0">
                <a:solidFill>
                  <a:srgbClr val="0070C0"/>
                </a:solidFill>
              </a:rPr>
              <a:t>وبقاء </a:t>
            </a:r>
            <a:r>
              <a:rPr lang="ar-LB" sz="3600" b="1" dirty="0" smtClean="0">
                <a:solidFill>
                  <a:srgbClr val="0070C0"/>
                </a:solidFill>
              </a:rPr>
              <a:t>أجيالنا</a:t>
            </a:r>
            <a:r>
              <a:rPr lang="ar-LB" sz="2400" b="1" dirty="0" smtClean="0">
                <a:solidFill>
                  <a:srgbClr val="0070C0"/>
                </a:solidFill>
              </a:rPr>
              <a:t>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9600"/>
            <a:ext cx="284797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119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0"/>
    </mc:Choice>
    <mc:Fallback xmlns="">
      <p:transition spd="slow" advTm="86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6|1.4|1.8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6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2|1.8|4.7|1.6|1.2|1.4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7|1.6|4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Hadil Zubian</cp:lastModifiedBy>
  <cp:revision>9</cp:revision>
  <dcterms:created xsi:type="dcterms:W3CDTF">2018-04-06T17:48:33Z</dcterms:created>
  <dcterms:modified xsi:type="dcterms:W3CDTF">2018-04-12T10:23:16Z</dcterms:modified>
</cp:coreProperties>
</file>