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3C3"/>
    <a:srgbClr val="F28B1A"/>
    <a:srgbClr val="EDD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3E4E4-B581-40CF-80B5-BC7C4D8FCA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53812F-0958-4D19-B7EC-C261D7EDF1E5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1">
            <a:lumMod val="50000"/>
            <a:lumOff val="50000"/>
          </a:schemeClr>
        </a:solidFill>
        <a:ln w="15875" cmpd="sng">
          <a:solidFill>
            <a:srgbClr val="00B0F0"/>
          </a:solidFill>
        </a:ln>
      </dgm:spPr>
      <dgm:t>
        <a:bodyPr/>
        <a:lstStyle/>
        <a:p>
          <a:pPr algn="r" rtl="1"/>
          <a:r>
            <a:rPr lang="ar-LB" sz="4000" b="1" dirty="0" smtClean="0">
              <a:solidFill>
                <a:schemeClr val="bg1"/>
              </a:solidFill>
            </a:rPr>
            <a:t>تخفيض قيمة الفاتورة </a:t>
          </a:r>
          <a:endParaRPr lang="en-US" sz="4000" b="1" dirty="0">
            <a:solidFill>
              <a:schemeClr val="bg1"/>
            </a:solidFill>
          </a:endParaRPr>
        </a:p>
      </dgm:t>
    </dgm:pt>
    <dgm:pt modelId="{8974E3B9-F7A3-45B4-8DA5-0C6BEBA7E534}" type="parTrans" cxnId="{6C36F06C-1268-4FF3-A16A-CE7911524F60}">
      <dgm:prSet/>
      <dgm:spPr/>
      <dgm:t>
        <a:bodyPr/>
        <a:lstStyle/>
        <a:p>
          <a:endParaRPr lang="en-US"/>
        </a:p>
      </dgm:t>
    </dgm:pt>
    <dgm:pt modelId="{C7163A08-48FA-4D13-8E27-D312F4AE3D28}" type="sibTrans" cxnId="{6C36F06C-1268-4FF3-A16A-CE7911524F60}">
      <dgm:prSet/>
      <dgm:spPr/>
      <dgm:t>
        <a:bodyPr/>
        <a:lstStyle/>
        <a:p>
          <a:endParaRPr lang="en-US"/>
        </a:p>
      </dgm:t>
    </dgm:pt>
    <dgm:pt modelId="{2E8EDC4C-AFD2-4EE4-9437-1787F44DEB90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1">
            <a:lumMod val="50000"/>
            <a:lumOff val="50000"/>
          </a:schemeClr>
        </a:solidFill>
        <a:ln cmpd="sng">
          <a:solidFill>
            <a:srgbClr val="00B0F0"/>
          </a:solidFill>
        </a:ln>
      </dgm:spPr>
      <dgm:t>
        <a:bodyPr/>
        <a:lstStyle/>
        <a:p>
          <a:pPr algn="r"/>
          <a:r>
            <a:rPr lang="ar-LB" sz="4800" dirty="0" smtClean="0">
              <a:solidFill>
                <a:schemeClr val="bg1"/>
              </a:solidFill>
            </a:rPr>
            <a:t>البعد عن الاسراف </a:t>
          </a:r>
          <a:endParaRPr lang="en-US" sz="4800" dirty="0">
            <a:solidFill>
              <a:schemeClr val="bg1"/>
            </a:solidFill>
          </a:endParaRPr>
        </a:p>
      </dgm:t>
    </dgm:pt>
    <dgm:pt modelId="{2B739291-43DE-4719-A7E3-AD0B955BD192}" type="parTrans" cxnId="{3A482196-7B9A-46A4-BDE3-C6F3802BAA9A}">
      <dgm:prSet/>
      <dgm:spPr/>
      <dgm:t>
        <a:bodyPr/>
        <a:lstStyle/>
        <a:p>
          <a:endParaRPr lang="en-US"/>
        </a:p>
      </dgm:t>
    </dgm:pt>
    <dgm:pt modelId="{863ADCEB-C5BE-443D-BA9D-C99E0719261D}" type="sibTrans" cxnId="{3A482196-7B9A-46A4-BDE3-C6F3802BAA9A}">
      <dgm:prSet/>
      <dgm:spPr/>
      <dgm:t>
        <a:bodyPr/>
        <a:lstStyle/>
        <a:p>
          <a:endParaRPr lang="en-US"/>
        </a:p>
      </dgm:t>
    </dgm:pt>
    <dgm:pt modelId="{223CAE7B-1550-430B-9A94-9C8946BDE329}">
      <dgm:prSet phldrT="[Text]" custT="1"/>
      <dgm:spPr>
        <a:solidFill>
          <a:schemeClr val="tx1">
            <a:lumMod val="50000"/>
            <a:lumOff val="50000"/>
          </a:schemeClr>
        </a:solidFill>
        <a:ln>
          <a:solidFill>
            <a:srgbClr val="00B0F0"/>
          </a:solidFill>
        </a:ln>
      </dgm:spPr>
      <dgm:t>
        <a:bodyPr/>
        <a:lstStyle/>
        <a:p>
          <a:pPr algn="r"/>
          <a:r>
            <a:rPr lang="ar-LB" sz="5400" dirty="0" smtClean="0">
              <a:solidFill>
                <a:schemeClr val="bg1"/>
              </a:solidFill>
            </a:rPr>
            <a:t>تقليل الاثار البيئية</a:t>
          </a:r>
          <a:endParaRPr lang="en-US" sz="5400" dirty="0">
            <a:solidFill>
              <a:schemeClr val="bg1"/>
            </a:solidFill>
          </a:endParaRPr>
        </a:p>
      </dgm:t>
    </dgm:pt>
    <dgm:pt modelId="{FB5F5232-7957-4785-B94D-DC3D62D95264}" type="parTrans" cxnId="{53C4A5D6-C231-44C2-9852-2649A6174F2D}">
      <dgm:prSet/>
      <dgm:spPr/>
      <dgm:t>
        <a:bodyPr/>
        <a:lstStyle/>
        <a:p>
          <a:endParaRPr lang="en-US"/>
        </a:p>
      </dgm:t>
    </dgm:pt>
    <dgm:pt modelId="{FD7C0301-25B2-451E-9F7E-58646285A726}" type="sibTrans" cxnId="{53C4A5D6-C231-44C2-9852-2649A6174F2D}">
      <dgm:prSet/>
      <dgm:spPr/>
      <dgm:t>
        <a:bodyPr/>
        <a:lstStyle/>
        <a:p>
          <a:endParaRPr lang="en-US"/>
        </a:p>
      </dgm:t>
    </dgm:pt>
    <dgm:pt modelId="{9F129BF1-5B34-4B06-AD76-8D460BE267A0}" type="pres">
      <dgm:prSet presAssocID="{2BE3E4E4-B581-40CF-80B5-BC7C4D8FCA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46C574-E1AD-4543-A6ED-F530247B7205}" type="pres">
      <dgm:prSet presAssocID="{EB53812F-0958-4D19-B7EC-C261D7EDF1E5}" presName="parentLin" presStyleCnt="0"/>
      <dgm:spPr/>
    </dgm:pt>
    <dgm:pt modelId="{B15DA1D0-AEF2-4509-BE5A-81CB0D187889}" type="pres">
      <dgm:prSet presAssocID="{EB53812F-0958-4D19-B7EC-C261D7EDF1E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7867E11-1CAE-4BF0-B352-387EADD74A45}" type="pres">
      <dgm:prSet presAssocID="{EB53812F-0958-4D19-B7EC-C261D7EDF1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E311D-8035-4C88-85D6-ACF92C311E55}" type="pres">
      <dgm:prSet presAssocID="{EB53812F-0958-4D19-B7EC-C261D7EDF1E5}" presName="negativeSpace" presStyleCnt="0"/>
      <dgm:spPr/>
    </dgm:pt>
    <dgm:pt modelId="{2AB65FB7-F8E2-4977-B8B1-21D79038844B}" type="pres">
      <dgm:prSet presAssocID="{EB53812F-0958-4D19-B7EC-C261D7EDF1E5}" presName="childText" presStyleLbl="conFgAcc1" presStyleIdx="0" presStyleCnt="3" custLinFactY="13464" custLinFactNeighborX="-2500" custLinFactNeighborY="100000">
        <dgm:presLayoutVars>
          <dgm:bulletEnabled val="1"/>
        </dgm:presLayoutVars>
      </dgm:prSet>
      <dgm:spPr/>
    </dgm:pt>
    <dgm:pt modelId="{BCD10159-1B7D-4357-9F18-40A24DFE8A92}" type="pres">
      <dgm:prSet presAssocID="{C7163A08-48FA-4D13-8E27-D312F4AE3D28}" presName="spaceBetweenRectangles" presStyleCnt="0"/>
      <dgm:spPr/>
    </dgm:pt>
    <dgm:pt modelId="{1B2C01B9-ADA1-4C56-9179-00CC23D0094C}" type="pres">
      <dgm:prSet presAssocID="{2E8EDC4C-AFD2-4EE4-9437-1787F44DEB90}" presName="parentLin" presStyleCnt="0"/>
      <dgm:spPr/>
    </dgm:pt>
    <dgm:pt modelId="{E19D1B42-8EC7-44A8-9B03-789D2DF2A548}" type="pres">
      <dgm:prSet presAssocID="{2E8EDC4C-AFD2-4EE4-9437-1787F44DEB9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266ABA7-5D38-4E9F-9D53-12DDBEE4B348}" type="pres">
      <dgm:prSet presAssocID="{2E8EDC4C-AFD2-4EE4-9437-1787F44DEB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96A93-CF3A-41A9-9C06-ECAFDA12F58E}" type="pres">
      <dgm:prSet presAssocID="{2E8EDC4C-AFD2-4EE4-9437-1787F44DEB90}" presName="negativeSpace" presStyleCnt="0"/>
      <dgm:spPr/>
    </dgm:pt>
    <dgm:pt modelId="{165B809C-4325-40FD-8518-1A5E9DE76547}" type="pres">
      <dgm:prSet presAssocID="{2E8EDC4C-AFD2-4EE4-9437-1787F44DEB90}" presName="childText" presStyleLbl="conFgAcc1" presStyleIdx="1" presStyleCnt="3">
        <dgm:presLayoutVars>
          <dgm:bulletEnabled val="1"/>
        </dgm:presLayoutVars>
      </dgm:prSet>
      <dgm:spPr/>
    </dgm:pt>
    <dgm:pt modelId="{E3131A9E-587F-4A6D-82F1-9EEF08C76B4D}" type="pres">
      <dgm:prSet presAssocID="{863ADCEB-C5BE-443D-BA9D-C99E0719261D}" presName="spaceBetweenRectangles" presStyleCnt="0"/>
      <dgm:spPr/>
    </dgm:pt>
    <dgm:pt modelId="{4954F2CE-BE8E-453C-A7FB-0C3E0A2438E6}" type="pres">
      <dgm:prSet presAssocID="{223CAE7B-1550-430B-9A94-9C8946BDE329}" presName="parentLin" presStyleCnt="0"/>
      <dgm:spPr/>
    </dgm:pt>
    <dgm:pt modelId="{5B13C752-DDFF-4FBD-9D89-71B3DD31231A}" type="pres">
      <dgm:prSet presAssocID="{223CAE7B-1550-430B-9A94-9C8946BDE32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0D5907C-0381-44BA-BE28-7590E492E310}" type="pres">
      <dgm:prSet presAssocID="{223CAE7B-1550-430B-9A94-9C8946BDE329}" presName="parentText" presStyleLbl="node1" presStyleIdx="2" presStyleCnt="3" custLinFactNeighborY="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0ED67-6375-404A-975B-81C3364D969B}" type="pres">
      <dgm:prSet presAssocID="{223CAE7B-1550-430B-9A94-9C8946BDE329}" presName="negativeSpace" presStyleCnt="0"/>
      <dgm:spPr/>
    </dgm:pt>
    <dgm:pt modelId="{C90A0761-F09A-4203-9537-4C9228A530D9}" type="pres">
      <dgm:prSet presAssocID="{223CAE7B-1550-430B-9A94-9C8946BDE3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7A4209-EB7E-4718-9BDA-353B08AEDA68}" type="presOf" srcId="{2E8EDC4C-AFD2-4EE4-9437-1787F44DEB90}" destId="{E19D1B42-8EC7-44A8-9B03-789D2DF2A548}" srcOrd="0" destOrd="0" presId="urn:microsoft.com/office/officeart/2005/8/layout/list1"/>
    <dgm:cxn modelId="{53C4A5D6-C231-44C2-9852-2649A6174F2D}" srcId="{2BE3E4E4-B581-40CF-80B5-BC7C4D8FCAA6}" destId="{223CAE7B-1550-430B-9A94-9C8946BDE329}" srcOrd="2" destOrd="0" parTransId="{FB5F5232-7957-4785-B94D-DC3D62D95264}" sibTransId="{FD7C0301-25B2-451E-9F7E-58646285A726}"/>
    <dgm:cxn modelId="{47FAE447-9F1C-4C11-B3BF-3B73B1D45E4E}" type="presOf" srcId="{EB53812F-0958-4D19-B7EC-C261D7EDF1E5}" destId="{A7867E11-1CAE-4BF0-B352-387EADD74A45}" srcOrd="1" destOrd="0" presId="urn:microsoft.com/office/officeart/2005/8/layout/list1"/>
    <dgm:cxn modelId="{9ACCEE55-B16F-49A7-A9AC-79A002733D30}" type="presOf" srcId="{EB53812F-0958-4D19-B7EC-C261D7EDF1E5}" destId="{B15DA1D0-AEF2-4509-BE5A-81CB0D187889}" srcOrd="0" destOrd="0" presId="urn:microsoft.com/office/officeart/2005/8/layout/list1"/>
    <dgm:cxn modelId="{6C36F06C-1268-4FF3-A16A-CE7911524F60}" srcId="{2BE3E4E4-B581-40CF-80B5-BC7C4D8FCAA6}" destId="{EB53812F-0958-4D19-B7EC-C261D7EDF1E5}" srcOrd="0" destOrd="0" parTransId="{8974E3B9-F7A3-45B4-8DA5-0C6BEBA7E534}" sibTransId="{C7163A08-48FA-4D13-8E27-D312F4AE3D28}"/>
    <dgm:cxn modelId="{96FCF9C3-0CA0-4022-B87C-A28E0B93A3D2}" type="presOf" srcId="{223CAE7B-1550-430B-9A94-9C8946BDE329}" destId="{5B13C752-DDFF-4FBD-9D89-71B3DD31231A}" srcOrd="0" destOrd="0" presId="urn:microsoft.com/office/officeart/2005/8/layout/list1"/>
    <dgm:cxn modelId="{8542E2F3-20B2-4FF3-9975-8C1DBE7FA169}" type="presOf" srcId="{223CAE7B-1550-430B-9A94-9C8946BDE329}" destId="{70D5907C-0381-44BA-BE28-7590E492E310}" srcOrd="1" destOrd="0" presId="urn:microsoft.com/office/officeart/2005/8/layout/list1"/>
    <dgm:cxn modelId="{0D98FBF8-348C-40E4-BEA3-7B02301448FC}" type="presOf" srcId="{2E8EDC4C-AFD2-4EE4-9437-1787F44DEB90}" destId="{8266ABA7-5D38-4E9F-9D53-12DDBEE4B348}" srcOrd="1" destOrd="0" presId="urn:microsoft.com/office/officeart/2005/8/layout/list1"/>
    <dgm:cxn modelId="{3A482196-7B9A-46A4-BDE3-C6F3802BAA9A}" srcId="{2BE3E4E4-B581-40CF-80B5-BC7C4D8FCAA6}" destId="{2E8EDC4C-AFD2-4EE4-9437-1787F44DEB90}" srcOrd="1" destOrd="0" parTransId="{2B739291-43DE-4719-A7E3-AD0B955BD192}" sibTransId="{863ADCEB-C5BE-443D-BA9D-C99E0719261D}"/>
    <dgm:cxn modelId="{339FCB5B-C41C-463F-8863-2E7C6974581F}" type="presOf" srcId="{2BE3E4E4-B581-40CF-80B5-BC7C4D8FCAA6}" destId="{9F129BF1-5B34-4B06-AD76-8D460BE267A0}" srcOrd="0" destOrd="0" presId="urn:microsoft.com/office/officeart/2005/8/layout/list1"/>
    <dgm:cxn modelId="{8C06AF51-CE72-4086-9E55-2E64D77CD80A}" type="presParOf" srcId="{9F129BF1-5B34-4B06-AD76-8D460BE267A0}" destId="{E746C574-E1AD-4543-A6ED-F530247B7205}" srcOrd="0" destOrd="0" presId="urn:microsoft.com/office/officeart/2005/8/layout/list1"/>
    <dgm:cxn modelId="{E31B4221-93B0-43C6-BD05-2E5A545B2DEC}" type="presParOf" srcId="{E746C574-E1AD-4543-A6ED-F530247B7205}" destId="{B15DA1D0-AEF2-4509-BE5A-81CB0D187889}" srcOrd="0" destOrd="0" presId="urn:microsoft.com/office/officeart/2005/8/layout/list1"/>
    <dgm:cxn modelId="{0605986F-8BAB-4BCB-A349-D43C1FF5E1FD}" type="presParOf" srcId="{E746C574-E1AD-4543-A6ED-F530247B7205}" destId="{A7867E11-1CAE-4BF0-B352-387EADD74A45}" srcOrd="1" destOrd="0" presId="urn:microsoft.com/office/officeart/2005/8/layout/list1"/>
    <dgm:cxn modelId="{3E5F69FC-F89F-4810-872D-D073531E6ACE}" type="presParOf" srcId="{9F129BF1-5B34-4B06-AD76-8D460BE267A0}" destId="{1D2E311D-8035-4C88-85D6-ACF92C311E55}" srcOrd="1" destOrd="0" presId="urn:microsoft.com/office/officeart/2005/8/layout/list1"/>
    <dgm:cxn modelId="{7E2D4159-3937-4346-99D3-2044D557DF9F}" type="presParOf" srcId="{9F129BF1-5B34-4B06-AD76-8D460BE267A0}" destId="{2AB65FB7-F8E2-4977-B8B1-21D79038844B}" srcOrd="2" destOrd="0" presId="urn:microsoft.com/office/officeart/2005/8/layout/list1"/>
    <dgm:cxn modelId="{8611B7C6-6CBD-4EE7-AD52-D42F0F0A4744}" type="presParOf" srcId="{9F129BF1-5B34-4B06-AD76-8D460BE267A0}" destId="{BCD10159-1B7D-4357-9F18-40A24DFE8A92}" srcOrd="3" destOrd="0" presId="urn:microsoft.com/office/officeart/2005/8/layout/list1"/>
    <dgm:cxn modelId="{E378223C-6560-4D07-B644-5CAD809A1759}" type="presParOf" srcId="{9F129BF1-5B34-4B06-AD76-8D460BE267A0}" destId="{1B2C01B9-ADA1-4C56-9179-00CC23D0094C}" srcOrd="4" destOrd="0" presId="urn:microsoft.com/office/officeart/2005/8/layout/list1"/>
    <dgm:cxn modelId="{BE8AEBE8-488D-4AE4-87D8-1401D1532C18}" type="presParOf" srcId="{1B2C01B9-ADA1-4C56-9179-00CC23D0094C}" destId="{E19D1B42-8EC7-44A8-9B03-789D2DF2A548}" srcOrd="0" destOrd="0" presId="urn:microsoft.com/office/officeart/2005/8/layout/list1"/>
    <dgm:cxn modelId="{80FAFFEB-44A8-4FBC-8F62-3E178F7009EB}" type="presParOf" srcId="{1B2C01B9-ADA1-4C56-9179-00CC23D0094C}" destId="{8266ABA7-5D38-4E9F-9D53-12DDBEE4B348}" srcOrd="1" destOrd="0" presId="urn:microsoft.com/office/officeart/2005/8/layout/list1"/>
    <dgm:cxn modelId="{2B947577-6DB7-40F2-858F-4E85F1AD9D0C}" type="presParOf" srcId="{9F129BF1-5B34-4B06-AD76-8D460BE267A0}" destId="{86B96A93-CF3A-41A9-9C06-ECAFDA12F58E}" srcOrd="5" destOrd="0" presId="urn:microsoft.com/office/officeart/2005/8/layout/list1"/>
    <dgm:cxn modelId="{1C79821A-0C75-4194-8EB9-46643020E6A9}" type="presParOf" srcId="{9F129BF1-5B34-4B06-AD76-8D460BE267A0}" destId="{165B809C-4325-40FD-8518-1A5E9DE76547}" srcOrd="6" destOrd="0" presId="urn:microsoft.com/office/officeart/2005/8/layout/list1"/>
    <dgm:cxn modelId="{A72C399F-31AA-4755-B605-ED5F50A2AF01}" type="presParOf" srcId="{9F129BF1-5B34-4B06-AD76-8D460BE267A0}" destId="{E3131A9E-587F-4A6D-82F1-9EEF08C76B4D}" srcOrd="7" destOrd="0" presId="urn:microsoft.com/office/officeart/2005/8/layout/list1"/>
    <dgm:cxn modelId="{3AE4FA4D-2B86-4446-BCB1-7A1653FB3F36}" type="presParOf" srcId="{9F129BF1-5B34-4B06-AD76-8D460BE267A0}" destId="{4954F2CE-BE8E-453C-A7FB-0C3E0A2438E6}" srcOrd="8" destOrd="0" presId="urn:microsoft.com/office/officeart/2005/8/layout/list1"/>
    <dgm:cxn modelId="{1F66DED0-148D-49B4-B0D8-F9ACC5D534D2}" type="presParOf" srcId="{4954F2CE-BE8E-453C-A7FB-0C3E0A2438E6}" destId="{5B13C752-DDFF-4FBD-9D89-71B3DD31231A}" srcOrd="0" destOrd="0" presId="urn:microsoft.com/office/officeart/2005/8/layout/list1"/>
    <dgm:cxn modelId="{9D8F324C-ACA9-472C-A503-DEB0018B509E}" type="presParOf" srcId="{4954F2CE-BE8E-453C-A7FB-0C3E0A2438E6}" destId="{70D5907C-0381-44BA-BE28-7590E492E310}" srcOrd="1" destOrd="0" presId="urn:microsoft.com/office/officeart/2005/8/layout/list1"/>
    <dgm:cxn modelId="{8FDDE8C9-69F8-4F2B-B43C-F15BE9014EC0}" type="presParOf" srcId="{9F129BF1-5B34-4B06-AD76-8D460BE267A0}" destId="{B330ED67-6375-404A-975B-81C3364D969B}" srcOrd="9" destOrd="0" presId="urn:microsoft.com/office/officeart/2005/8/layout/list1"/>
    <dgm:cxn modelId="{5EF55ABF-9D95-4905-B507-ABE346B86482}" type="presParOf" srcId="{9F129BF1-5B34-4B06-AD76-8D460BE267A0}" destId="{C90A0761-F09A-4203-9537-4C9228A530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65FB7-F8E2-4977-B8B1-21D79038844B}">
      <dsp:nvSpPr>
        <dsp:cNvPr id="0" name=""/>
        <dsp:cNvSpPr/>
      </dsp:nvSpPr>
      <dsp:spPr>
        <a:xfrm>
          <a:off x="0" y="73660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67E11-1CAE-4BF0-B352-387EADD74A45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rgbClr val="00B0F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B" sz="4000" b="1" kern="1200" dirty="0" smtClean="0">
              <a:solidFill>
                <a:schemeClr val="bg1"/>
              </a:solidFill>
            </a:rPr>
            <a:t>تخفيض قيمة الفاتورة 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349472" y="51131"/>
        <a:ext cx="4177856" cy="825776"/>
      </dsp:txXfrm>
    </dsp:sp>
    <dsp:sp modelId="{165B809C-4325-40FD-8518-1A5E9DE76547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6ABA7-5D38-4E9F-9D53-12DDBEE4B348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9525" cap="flat" cmpd="sng" algn="ctr">
          <a:solidFill>
            <a:srgbClr val="00B0F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B" sz="4800" kern="1200" dirty="0" smtClean="0">
              <a:solidFill>
                <a:schemeClr val="bg1"/>
              </a:solidFill>
            </a:rPr>
            <a:t>البعد عن الاسراف 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349472" y="1457291"/>
        <a:ext cx="4177856" cy="825776"/>
      </dsp:txXfrm>
    </dsp:sp>
    <dsp:sp modelId="{C90A0761-F09A-4203-9537-4C9228A530D9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5907C-0381-44BA-BE28-7590E492E310}">
      <dsp:nvSpPr>
        <dsp:cNvPr id="0" name=""/>
        <dsp:cNvSpPr/>
      </dsp:nvSpPr>
      <dsp:spPr>
        <a:xfrm>
          <a:off x="304800" y="2819402"/>
          <a:ext cx="4267200" cy="91512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55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LB" sz="5400" kern="1200" dirty="0" smtClean="0">
              <a:solidFill>
                <a:schemeClr val="bg1"/>
              </a:solidFill>
            </a:rPr>
            <a:t>تقليل الاثار البيئية</a:t>
          </a:r>
          <a:endParaRPr lang="en-US" sz="5400" kern="1200" dirty="0">
            <a:solidFill>
              <a:schemeClr val="bg1"/>
            </a:solidFill>
          </a:endParaRPr>
        </a:p>
      </dsp:txBody>
      <dsp:txXfrm>
        <a:off x="349472" y="2864074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F3DF59-4790-47A2-9C05-81B455933F0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7B7E83-D747-4FB7-B288-6C30B50B0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microsoft.com/office/2007/relationships/hdphoto" Target="../media/hdphoto3.wdp"/><Relationship Id="rId5" Type="http://schemas.openxmlformats.org/officeDocument/2006/relationships/image" Target="../media/image4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‫الاقتصاد في الكهرباء‬‎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4463"/>
            <a:ext cx="8331198" cy="6248399"/>
          </a:xfrm>
          <a:prstGeom prst="rect">
            <a:avLst/>
          </a:prstGeom>
          <a:ln>
            <a:solidFill>
              <a:srgbClr val="00B0F0"/>
            </a:solidFill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67089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5"/>
    </mc:Choice>
    <mc:Fallback xmlns="">
      <p:transition spd="slow" advTm="5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762000"/>
            <a:ext cx="6781800" cy="10668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000" b="1" dirty="0" smtClean="0">
                <a:solidFill>
                  <a:schemeClr val="bg1"/>
                </a:solidFill>
              </a:rPr>
              <a:t>أ</a:t>
            </a:r>
            <a:r>
              <a:rPr lang="ar-LB" sz="4000" b="1" dirty="0" smtClean="0">
                <a:solidFill>
                  <a:schemeClr val="bg1"/>
                </a:solidFill>
                <a:cs typeface="+mj-cs"/>
              </a:rPr>
              <a:t>هداف ترشيد استهلاك الكهرباء</a:t>
            </a:r>
            <a:r>
              <a:rPr lang="ar-LB" sz="3200" b="1" dirty="0" smtClean="0">
                <a:solidFill>
                  <a:schemeClr val="bg1"/>
                </a:solidFill>
                <a:cs typeface="+mj-cs"/>
              </a:rPr>
              <a:t> </a:t>
            </a:r>
            <a:endParaRPr lang="en-US" sz="3200" b="1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7040609"/>
              </p:ext>
            </p:extLst>
          </p:nvPr>
        </p:nvGraphicFramePr>
        <p:xfrm>
          <a:off x="15240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070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30"/>
    </mc:Choice>
    <mc:Fallback xmlns="">
      <p:transition spd="slow" advTm="99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3836" y="342900"/>
            <a:ext cx="6477000" cy="8382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000" b="1" dirty="0" smtClean="0"/>
              <a:t>طرق ترشيد استهلاك الكهرباء </a:t>
            </a:r>
            <a:endParaRPr lang="en-US" sz="4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91836" y="1371600"/>
            <a:ext cx="7966364" cy="241726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2800" b="1" dirty="0" smtClean="0">
                <a:solidFill>
                  <a:schemeClr val="bg1">
                    <a:lumMod val="85000"/>
                  </a:schemeClr>
                </a:solidFill>
              </a:rPr>
              <a:t>مراعاة عدد النجوم المشار اليها على بطاقة كفاءة الطاقة عند شرائك الاجهزة الكهربائية .</a:t>
            </a: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LB" sz="2800" b="1" dirty="0" smtClean="0">
                <a:solidFill>
                  <a:schemeClr val="bg1">
                    <a:lumMod val="85000"/>
                  </a:schemeClr>
                </a:solidFill>
              </a:rPr>
              <a:t>كل نجمة في "بطاقة كفاءة الطاقة للثلاجات والمجمدات" توفر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  </a:t>
            </a:r>
            <a:r>
              <a:rPr lang="ar-LB" sz="28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ar-LB" sz="2800" b="1" dirty="0" smtClean="0">
                <a:solidFill>
                  <a:schemeClr val="bg1">
                    <a:lumMod val="85000"/>
                  </a:schemeClr>
                </a:solidFill>
              </a:rPr>
              <a:t>5% من الطاقة </a:t>
            </a:r>
            <a:r>
              <a:rPr lang="ar-LB" sz="2800" b="1" dirty="0" smtClean="0">
                <a:solidFill>
                  <a:schemeClr val="bg1">
                    <a:lumMod val="85000"/>
                  </a:schemeClr>
                </a:solidFill>
              </a:rPr>
              <a:t>الكهربائية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66" y="4114800"/>
            <a:ext cx="244051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35000"/>
                    </a14:imgEffect>
                    <a14:imgEffect>
                      <a14:colorTemperature colorTemp="2875"/>
                    </a14:imgEffect>
                    <a14:imgEffect>
                      <a14:saturation sat="270000"/>
                    </a14:imgEffect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977836"/>
            <a:ext cx="4291445" cy="235309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185305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12"/>
    </mc:Choice>
    <mc:Fallback xmlns="">
      <p:transition spd="slow" advTm="17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3836" y="342900"/>
            <a:ext cx="6477000" cy="8382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000" b="1" dirty="0" smtClean="0"/>
              <a:t>طرق ترشيد استهلاك الكهرباء </a:t>
            </a:r>
            <a:endParaRPr lang="en-US" sz="4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371600"/>
            <a:ext cx="7931727" cy="1524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ضبط حرارة المكيف عند 24 درجة مئوية 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تنظيف فلتر المكيف دورياً .</a:t>
            </a: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4869873"/>
            <a:ext cx="8278091" cy="145472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استخدام مواد العزل الحراري في البناء لتوفير 40% من نسبة استهلاك المكيف الحراري. </a:t>
            </a: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662" y="3124200"/>
            <a:ext cx="273318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83472"/>
            <a:ext cx="2438400" cy="168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69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4"/>
    </mc:Choice>
    <mc:Fallback xmlns="">
      <p:transition spd="slow" advTm="170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6519" y="152400"/>
            <a:ext cx="7931727" cy="4648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ضبط درجة تبريد الثلاجة على الدرجة المتوسطة.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التأكد من إغلاق ابواب الثلاجة بإحكام للحد من هدر الطاقة</a:t>
            </a:r>
            <a:r>
              <a:rPr lang="ar-LB" sz="3200" b="1" dirty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إبعاد الثلاجة عن الجدار بمقدار 15 سم.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وضع الثلاجة في الاماكن البعيدة عن مصدر الحرارة ي</a:t>
            </a:r>
            <a:r>
              <a:rPr lang="ar-LB" sz="3200" b="1" dirty="0">
                <a:solidFill>
                  <a:schemeClr val="bg1">
                    <a:lumMod val="85000"/>
                  </a:schemeClr>
                </a:solidFill>
              </a:rPr>
              <a:t>خ</a:t>
            </a: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فض حتى 12% من استهلاك الثلاجة للكهرباء. </a:t>
            </a:r>
          </a:p>
          <a:p>
            <a:pPr algn="r" rtl="1"/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en-US" sz="26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95865"/>
            <a:ext cx="3970767" cy="3062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02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56"/>
    </mc:Choice>
    <mc:Fallback xmlns="">
      <p:transition spd="slow" advTm="223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038456"/>
            <a:ext cx="8839200" cy="443854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تقسيم مصادر الاضاءة  على عدة مفاتيح للتحكم  بكمية الضوء المطلوبة . 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الاستفادة  من ضوء  الشمس كبديل عن الانارة  عن طريق فتح الستائر خلال فترة النهار</a:t>
            </a: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3600" b="1" dirty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استخدام المصابيح الموفرة للطاقة </a:t>
            </a: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</a:rPr>
              <a:t>LED </a:t>
            </a: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 ، توفر الاستهلاك بنسبة 80%.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r>
              <a:rPr lang="ar-LB" sz="2600" b="1" dirty="0" smtClean="0">
                <a:solidFill>
                  <a:schemeClr val="tx1"/>
                </a:solidFill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"/>
            <a:ext cx="4190999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426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67"/>
    </mc:Choice>
    <mc:Fallback xmlns="">
      <p:transition spd="slow" advTm="19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109" y="228600"/>
            <a:ext cx="8735291" cy="4267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3600" b="1" dirty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السخان الكهربائي من اكثر الاجهزة المنزلية استهلاكاً للطاقة</a:t>
            </a: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endParaRPr lang="ar-LB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يجب فصل الكهرباء عن السخان عند عدم استخدامه.</a:t>
            </a:r>
          </a:p>
          <a:p>
            <a:pPr algn="r" rtl="1"/>
            <a:endParaRPr lang="ar-LB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chemeClr val="bg1">
                    <a:lumMod val="85000"/>
                  </a:schemeClr>
                </a:solidFill>
              </a:rPr>
              <a:t> ضبط منظم حرارة السخان عند درجة حرارة  لا تزيد عن 60 درجة مئوية</a:t>
            </a:r>
            <a:r>
              <a:rPr lang="ar-LB" sz="3200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ar-LB" sz="3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ar-LB" sz="2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 rtl="1"/>
            <a:r>
              <a:rPr lang="ar-LB" sz="2600" b="1" dirty="0" smtClean="0">
                <a:solidFill>
                  <a:schemeClr val="tx1"/>
                </a:solidFill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4648200"/>
            <a:ext cx="8575964" cy="1981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LB" sz="2800" b="1" dirty="0">
                <a:solidFill>
                  <a:schemeClr val="bg1"/>
                </a:solidFill>
              </a:rPr>
              <a:t>اغلاق التلفزيون والريسفر عند عدم الاستخدام . 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ar-LB" sz="2800" b="1" dirty="0">
              <a:solidFill>
                <a:schemeClr val="bg1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LB" sz="2800" b="1" dirty="0">
                <a:solidFill>
                  <a:schemeClr val="bg1"/>
                </a:solidFill>
              </a:rPr>
              <a:t>الحرص على ملء الغسالة بالثياب جيدا لتقليل عدد مرات التشغيل خلال اليوم  الواحد </a:t>
            </a:r>
            <a:r>
              <a:rPr lang="ar-LB" sz="2800" b="1" dirty="0" smtClean="0">
                <a:solidFill>
                  <a:schemeClr val="bg1"/>
                </a:solidFill>
              </a:rPr>
              <a:t>.</a:t>
            </a:r>
            <a:endParaRPr lang="ar-LB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452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39"/>
    </mc:Choice>
    <mc:Fallback xmlns="">
      <p:transition spd="slow" advTm="255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81000"/>
            <a:ext cx="57150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143000" y="4800600"/>
            <a:ext cx="7162800" cy="1143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000" b="1" dirty="0" smtClean="0">
                <a:solidFill>
                  <a:schemeClr val="tx1"/>
                </a:solidFill>
              </a:rPr>
              <a:t>دوامه</a:t>
            </a:r>
            <a:r>
              <a:rPr lang="ar-LB" sz="4000" b="1" dirty="0">
                <a:solidFill>
                  <a:schemeClr val="tx1"/>
                </a:solidFill>
              </a:rPr>
              <a:t>م</a:t>
            </a:r>
            <a:r>
              <a:rPr lang="ar-LB" sz="4000" b="1" dirty="0" smtClean="0">
                <a:solidFill>
                  <a:schemeClr val="tx1"/>
                </a:solidFill>
              </a:rPr>
              <a:t>ا </a:t>
            </a:r>
            <a:r>
              <a:rPr lang="ar-LB" sz="4000" b="1" dirty="0" smtClean="0">
                <a:solidFill>
                  <a:schemeClr val="tx1"/>
                </a:solidFill>
              </a:rPr>
              <a:t>بتوفيرهما، </a:t>
            </a:r>
            <a:r>
              <a:rPr lang="ar-LB" sz="4000" b="1" dirty="0" smtClean="0">
                <a:solidFill>
                  <a:schemeClr val="tx1"/>
                </a:solidFill>
              </a:rPr>
              <a:t>ليبقيا لنا ولابنائنا.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86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70"/>
    </mc:Choice>
    <mc:Fallback xmlns="">
      <p:transition spd="slow" advTm="103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9|3.5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2.2|1.7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224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Hadil Zubian</cp:lastModifiedBy>
  <cp:revision>27</cp:revision>
  <dcterms:created xsi:type="dcterms:W3CDTF">2018-04-08T15:20:48Z</dcterms:created>
  <dcterms:modified xsi:type="dcterms:W3CDTF">2018-04-12T10:29:38Z</dcterms:modified>
</cp:coreProperties>
</file>