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95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1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26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3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835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91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46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712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7D03E-1136-48BC-A779-A3B5DFB962EC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A6551-A5E5-47F1-9F58-D34331507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940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hyperlink" Target="http://www.wrap.org.uk/content/benefits-reducing-global-food-waste" TargetMode="External"/><Relationship Id="rId5" Type="http://schemas.openxmlformats.org/officeDocument/2006/relationships/hyperlink" Target="http://www.fao.org/save-food/resources/infographic/en/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00199" y="304800"/>
            <a:ext cx="6414655" cy="762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rgbClr val="00206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LB" sz="4400" b="1" dirty="0" smtClean="0">
                <a:solidFill>
                  <a:srgbClr val="0070C0"/>
                </a:solidFill>
              </a:rPr>
              <a:t>ترشيد الاستهلاك  الغذائي </a:t>
            </a:r>
            <a:endParaRPr lang="en-US" sz="44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01" y="1295400"/>
            <a:ext cx="2439795" cy="1281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886" y="1295400"/>
            <a:ext cx="2374296" cy="1267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nip Diagonal Corner Rectangle 3"/>
          <p:cNvSpPr/>
          <p:nvPr/>
        </p:nvSpPr>
        <p:spPr>
          <a:xfrm>
            <a:off x="762000" y="2819400"/>
            <a:ext cx="7904018" cy="1395749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LB" sz="2800" b="1" dirty="0" smtClean="0">
                <a:solidFill>
                  <a:srgbClr val="002060"/>
                </a:solidFill>
              </a:rPr>
              <a:t>التوازن والاعتدال في الإنفاق من دون </a:t>
            </a:r>
            <a:r>
              <a:rPr lang="ar-LB" sz="2800" b="1" dirty="0" smtClean="0">
                <a:solidFill>
                  <a:srgbClr val="002060"/>
                </a:solidFill>
              </a:rPr>
              <a:t>الهدر </a:t>
            </a:r>
            <a:r>
              <a:rPr lang="ar-LB" sz="2800" b="1" dirty="0" smtClean="0">
                <a:solidFill>
                  <a:srgbClr val="002060"/>
                </a:solidFill>
              </a:rPr>
              <a:t>بهدف المحافظة على المواد الغذائية لتكون متوفرة لجميع الافراد وكذلك الحفاظ على البيئة بتخفيض النفايات الغذائية </a:t>
            </a:r>
            <a:r>
              <a:rPr lang="ar-LB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8" name="Snip Diagonal Corner Rectangle 7"/>
          <p:cNvSpPr/>
          <p:nvPr/>
        </p:nvSpPr>
        <p:spPr>
          <a:xfrm>
            <a:off x="380301" y="4648200"/>
            <a:ext cx="8610600" cy="1905000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002060"/>
                </a:solidFill>
              </a:rPr>
              <a:t>يتم </a:t>
            </a:r>
            <a:r>
              <a:rPr lang="ar-SA" sz="2800" b="1" dirty="0" smtClean="0">
                <a:solidFill>
                  <a:srgbClr val="002060"/>
                </a:solidFill>
              </a:rPr>
              <a:t>فقد</a:t>
            </a:r>
            <a:r>
              <a:rPr lang="ar-LB" sz="2800" b="1" dirty="0" smtClean="0">
                <a:solidFill>
                  <a:srgbClr val="002060"/>
                </a:solidFill>
              </a:rPr>
              <a:t>ان</a:t>
            </a:r>
            <a:r>
              <a:rPr lang="ar-SA" sz="2800" b="1" dirty="0" smtClean="0">
                <a:solidFill>
                  <a:srgbClr val="002060"/>
                </a:solidFill>
              </a:rPr>
              <a:t> </a:t>
            </a:r>
            <a:r>
              <a:rPr lang="ar-SA" sz="2800" b="1" dirty="0">
                <a:solidFill>
                  <a:srgbClr val="002060"/>
                </a:solidFill>
              </a:rPr>
              <a:t>ثلث مجموع الأغذية المنتجة في </a:t>
            </a:r>
            <a:r>
              <a:rPr lang="ar-SA" sz="2800" b="1" dirty="0" smtClean="0">
                <a:solidFill>
                  <a:srgbClr val="002060"/>
                </a:solidFill>
              </a:rPr>
              <a:t>العالم</a:t>
            </a:r>
            <a:r>
              <a:rPr lang="ar-LB" sz="2800" b="1" dirty="0" smtClean="0">
                <a:solidFill>
                  <a:srgbClr val="002060"/>
                </a:solidFill>
              </a:rPr>
              <a:t> سنويا</a:t>
            </a:r>
            <a:r>
              <a:rPr lang="ar-SA" sz="2800" b="1" dirty="0" smtClean="0">
                <a:solidFill>
                  <a:srgbClr val="002060"/>
                </a:solidFill>
              </a:rPr>
              <a:t>، </a:t>
            </a:r>
            <a:r>
              <a:rPr lang="ar-SA" sz="2800" b="1" u="sng" dirty="0">
                <a:solidFill>
                  <a:srgbClr val="002060"/>
                </a:solidFill>
                <a:hlinkClick r:id="rId5"/>
              </a:rPr>
              <a:t>أي حوالي 1.3 مليار </a:t>
            </a:r>
            <a:r>
              <a:rPr lang="ar-SA" sz="2800" b="1" u="sng" dirty="0" smtClean="0">
                <a:solidFill>
                  <a:srgbClr val="002060"/>
                </a:solidFill>
                <a:hlinkClick r:id="rId5"/>
              </a:rPr>
              <a:t>طن</a:t>
            </a:r>
            <a:r>
              <a:rPr lang="ar-SA" sz="2800" b="1" dirty="0" smtClean="0">
                <a:solidFill>
                  <a:srgbClr val="002060"/>
                </a:solidFill>
              </a:rPr>
              <a:t>،</a:t>
            </a:r>
            <a:r>
              <a:rPr lang="ar-LB" sz="2800" b="1" dirty="0">
                <a:solidFill>
                  <a:srgbClr val="002060"/>
                </a:solidFill>
              </a:rPr>
              <a:t> </a:t>
            </a:r>
            <a:r>
              <a:rPr lang="ar-LB" sz="2800" b="1" dirty="0" smtClean="0">
                <a:solidFill>
                  <a:srgbClr val="002060"/>
                </a:solidFill>
              </a:rPr>
              <a:t>بسبب الهدر وسوء الاستخدام</a:t>
            </a:r>
            <a:r>
              <a:rPr lang="ar-SA" sz="2800" b="1" dirty="0" smtClean="0">
                <a:solidFill>
                  <a:srgbClr val="002060"/>
                </a:solidFill>
              </a:rPr>
              <a:t>. </a:t>
            </a:r>
            <a:r>
              <a:rPr lang="ar-SA" sz="2800" b="1" dirty="0" smtClean="0">
                <a:solidFill>
                  <a:srgbClr val="002060"/>
                </a:solidFill>
              </a:rPr>
              <a:t>وتتحم</a:t>
            </a:r>
            <a:r>
              <a:rPr lang="ar-LB" sz="2800" b="1" dirty="0" smtClean="0">
                <a:solidFill>
                  <a:srgbClr val="002060"/>
                </a:solidFill>
              </a:rPr>
              <a:t>ّ</a:t>
            </a:r>
            <a:r>
              <a:rPr lang="ar-SA" sz="2800" b="1" dirty="0" smtClean="0">
                <a:solidFill>
                  <a:srgbClr val="002060"/>
                </a:solidFill>
              </a:rPr>
              <a:t>ل </a:t>
            </a:r>
            <a:r>
              <a:rPr lang="ar-SA" sz="2800" b="1" dirty="0">
                <a:solidFill>
                  <a:srgbClr val="002060"/>
                </a:solidFill>
              </a:rPr>
              <a:t>النفايات الغذائية </a:t>
            </a:r>
            <a:r>
              <a:rPr lang="ar-SA" sz="2800" b="1" u="sng" dirty="0">
                <a:solidFill>
                  <a:srgbClr val="002060"/>
                </a:solidFill>
                <a:hlinkClick r:id="rId6"/>
              </a:rPr>
              <a:t>أكثر من 7 في المائة من انبعاثات غازات الاحتباس الحراري</a:t>
            </a:r>
            <a:r>
              <a:rPr lang="ar-SA" sz="2800" b="1" dirty="0">
                <a:solidFill>
                  <a:srgbClr val="002060"/>
                </a:solidFill>
              </a:rPr>
              <a:t> في العالم، مما يجعلها تشكل تحديا رئيسيا في التصدي لتغير المناخ</a:t>
            </a:r>
            <a:r>
              <a:rPr lang="ar-SA" dirty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0193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0626"/>
    </mc:Choice>
    <mc:Fallback xmlns="">
      <p:transition advTm="306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516082"/>
            <a:ext cx="68580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4400" b="1" dirty="0" smtClean="0">
                <a:solidFill>
                  <a:srgbClr val="0070C0"/>
                </a:solidFill>
              </a:rPr>
              <a:t>طرق ترشيد الاستهلاك </a:t>
            </a:r>
            <a:endParaRPr lang="en-US" sz="4400" b="1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891" y="1524000"/>
            <a:ext cx="2362200" cy="1527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nip Diagonal Corner Rectangle 2"/>
          <p:cNvSpPr/>
          <p:nvPr/>
        </p:nvSpPr>
        <p:spPr>
          <a:xfrm>
            <a:off x="2964873" y="1933530"/>
            <a:ext cx="5791200" cy="763642"/>
          </a:xfrm>
          <a:prstGeom prst="snip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Arial" pitchFamily="34" charset="0"/>
              <a:buChar char="•"/>
            </a:pPr>
            <a:endParaRPr lang="ar-LB" sz="24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LB" sz="2800" b="1" dirty="0" smtClean="0">
                <a:solidFill>
                  <a:srgbClr val="002060"/>
                </a:solidFill>
              </a:rPr>
              <a:t>تقدير </a:t>
            </a:r>
            <a:r>
              <a:rPr lang="ar-LB" sz="2800" b="1" dirty="0" smtClean="0">
                <a:solidFill>
                  <a:srgbClr val="002060"/>
                </a:solidFill>
              </a:rPr>
              <a:t>الاحتياج </a:t>
            </a:r>
            <a:r>
              <a:rPr lang="ar-LB" sz="2800" b="1" dirty="0" smtClean="0">
                <a:solidFill>
                  <a:srgbClr val="002060"/>
                </a:solidFill>
              </a:rPr>
              <a:t>الخاص من الاطعمة لكل فرد .</a:t>
            </a:r>
          </a:p>
          <a:p>
            <a:pPr marL="285750" indent="-28575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tx1"/>
              </a:solidFill>
            </a:endParaRPr>
          </a:p>
          <a:p>
            <a:pPr algn="ctr" rtl="1"/>
            <a:endParaRPr lang="en-US" dirty="0"/>
          </a:p>
        </p:txBody>
      </p:sp>
      <p:sp>
        <p:nvSpPr>
          <p:cNvPr id="5" name="Snip Diagonal Corner Rectangle 4"/>
          <p:cNvSpPr/>
          <p:nvPr/>
        </p:nvSpPr>
        <p:spPr>
          <a:xfrm>
            <a:off x="1381991" y="3048000"/>
            <a:ext cx="7374082" cy="838200"/>
          </a:xfrm>
          <a:prstGeom prst="snip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Arial" pitchFamily="34" charset="0"/>
              <a:buChar char="•"/>
            </a:pPr>
            <a:endParaRPr lang="ar-LB" sz="2400" b="1" dirty="0" smtClean="0">
              <a:solidFill>
                <a:schemeClr val="tx1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LB" sz="2800" b="1" dirty="0" smtClean="0">
                <a:solidFill>
                  <a:srgbClr val="002060"/>
                </a:solidFill>
              </a:rPr>
              <a:t>عدم طهي </a:t>
            </a:r>
            <a:r>
              <a:rPr lang="ar-LB" sz="2800" b="1" dirty="0" smtClean="0">
                <a:solidFill>
                  <a:srgbClr val="002060"/>
                </a:solidFill>
              </a:rPr>
              <a:t>كميات </a:t>
            </a:r>
            <a:r>
              <a:rPr lang="ar-LB" sz="2800" b="1" dirty="0" smtClean="0">
                <a:solidFill>
                  <a:srgbClr val="002060"/>
                </a:solidFill>
              </a:rPr>
              <a:t>كبيرة من الاطعمة ، </a:t>
            </a:r>
            <a:r>
              <a:rPr lang="ar-LB" sz="2800" b="1" dirty="0" smtClean="0">
                <a:solidFill>
                  <a:srgbClr val="002060"/>
                </a:solidFill>
              </a:rPr>
              <a:t>وتجنُّب </a:t>
            </a:r>
            <a:r>
              <a:rPr lang="ar-LB" sz="2800" b="1" dirty="0" smtClean="0">
                <a:solidFill>
                  <a:srgbClr val="002060"/>
                </a:solidFill>
              </a:rPr>
              <a:t>طهي اكثر من صنف للوجبة الواحدة .</a:t>
            </a:r>
          </a:p>
          <a:p>
            <a:pPr marL="285750" indent="-285750" algn="ctr" rt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nip Diagonal Corner Rectangle 5"/>
          <p:cNvSpPr/>
          <p:nvPr/>
        </p:nvSpPr>
        <p:spPr>
          <a:xfrm>
            <a:off x="2209799" y="4051634"/>
            <a:ext cx="6567055" cy="672766"/>
          </a:xfrm>
          <a:prstGeom prst="snip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Arial" pitchFamily="34" charset="0"/>
              <a:buChar char="•"/>
            </a:pPr>
            <a:endParaRPr lang="ar-LB" sz="24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LB" sz="2800" b="1" dirty="0" smtClean="0">
                <a:solidFill>
                  <a:srgbClr val="002060"/>
                </a:solidFill>
              </a:rPr>
              <a:t>الاستفادة من بقايا الاطعمة بدلا من التخلص منها </a:t>
            </a:r>
            <a:r>
              <a:rPr lang="ar-LB" sz="2800" b="1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tx1"/>
              </a:solidFill>
            </a:endParaRPr>
          </a:p>
          <a:p>
            <a:pPr algn="ctr" rtl="1"/>
            <a:endParaRPr lang="en-US" dirty="0"/>
          </a:p>
        </p:txBody>
      </p:sp>
      <p:sp>
        <p:nvSpPr>
          <p:cNvPr id="7" name="Snip Diagonal Corner Rectangle 6"/>
          <p:cNvSpPr/>
          <p:nvPr/>
        </p:nvSpPr>
        <p:spPr>
          <a:xfrm>
            <a:off x="2189018" y="4921417"/>
            <a:ext cx="6567055" cy="672766"/>
          </a:xfrm>
          <a:prstGeom prst="snip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Arial" pitchFamily="34" charset="0"/>
              <a:buChar char="•"/>
            </a:pPr>
            <a:endParaRPr lang="ar-LB" sz="24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tx1"/>
              </a:solidFill>
            </a:endParaRPr>
          </a:p>
          <a:p>
            <a:pPr marL="285750" indent="-285750" algn="r" rtl="1">
              <a:buFont typeface="Arial" pitchFamily="34" charset="0"/>
              <a:buChar char="•"/>
            </a:pPr>
            <a:r>
              <a:rPr lang="ar-LB" sz="2800" b="1" dirty="0" smtClean="0">
                <a:solidFill>
                  <a:srgbClr val="002060"/>
                </a:solidFill>
              </a:rPr>
              <a:t>تجنُّب </a:t>
            </a:r>
            <a:r>
              <a:rPr lang="ar-LB" sz="2800" b="1" dirty="0" smtClean="0">
                <a:solidFill>
                  <a:srgbClr val="002060"/>
                </a:solidFill>
              </a:rPr>
              <a:t>قطع أجزاء كبيرة من الثمار عند تقشيرها .</a:t>
            </a:r>
          </a:p>
          <a:p>
            <a:pPr marL="285750" indent="-285750" algn="r" rtl="1">
              <a:buFont typeface="Arial" pitchFamily="34" charset="0"/>
              <a:buChar char="•"/>
            </a:pPr>
            <a:endParaRPr lang="ar-LB" sz="2800" b="1" dirty="0" smtClean="0">
              <a:solidFill>
                <a:schemeClr val="tx1"/>
              </a:solidFill>
            </a:endParaRPr>
          </a:p>
          <a:p>
            <a:pPr algn="ctr" rtl="1"/>
            <a:endParaRPr lang="en-US" dirty="0"/>
          </a:p>
        </p:txBody>
      </p:sp>
      <p:sp>
        <p:nvSpPr>
          <p:cNvPr id="8" name="Snip Diagonal Corner Rectangle 7"/>
          <p:cNvSpPr/>
          <p:nvPr/>
        </p:nvSpPr>
        <p:spPr>
          <a:xfrm>
            <a:off x="990600" y="5739656"/>
            <a:ext cx="7751619" cy="672766"/>
          </a:xfrm>
          <a:prstGeom prst="snip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r" rtl="1">
              <a:buFont typeface="Arial" pitchFamily="34" charset="0"/>
              <a:buChar char="•"/>
            </a:pPr>
            <a:endParaRPr lang="ar-LB" sz="2400" b="1" dirty="0" smtClean="0">
              <a:solidFill>
                <a:schemeClr val="tx1"/>
              </a:solidFill>
            </a:endParaRP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LB" sz="2800" b="1" dirty="0" smtClean="0">
                <a:solidFill>
                  <a:srgbClr val="002060"/>
                </a:solidFill>
              </a:rPr>
              <a:t>شراء كميات مناسبة من الخضار والفواكه كونها سريعة التلف.</a:t>
            </a:r>
          </a:p>
          <a:p>
            <a:pPr algn="ctr" rt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1607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434"/>
    </mc:Choice>
    <mc:Fallback xmlns="">
      <p:transition spd="slow" advTm="3143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516082"/>
            <a:ext cx="6858000" cy="8382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4400" b="1" dirty="0" smtClean="0">
                <a:solidFill>
                  <a:srgbClr val="0070C0"/>
                </a:solidFill>
              </a:rPr>
              <a:t>طرق ترشيد الاستهلاك 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3" name="Snip Diagonal Corner Rectangle 2"/>
          <p:cNvSpPr/>
          <p:nvPr/>
        </p:nvSpPr>
        <p:spPr>
          <a:xfrm>
            <a:off x="761999" y="1676400"/>
            <a:ext cx="8077201" cy="2133600"/>
          </a:xfrm>
          <a:prstGeom prst="snip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 typeface="Arial" pitchFamily="34" charset="0"/>
              <a:buChar char="•"/>
            </a:pPr>
            <a:r>
              <a:rPr lang="ar-LB" sz="3600" b="1" dirty="0" smtClean="0">
                <a:solidFill>
                  <a:srgbClr val="002060"/>
                </a:solidFill>
              </a:rPr>
              <a:t>شراء الاحتياجات الاساسية بالكميات المناسبة وعدم الانسياق وراء الاعلانات التجارية التي </a:t>
            </a:r>
            <a:r>
              <a:rPr lang="ar-LB" sz="3600" b="1" dirty="0" smtClean="0">
                <a:solidFill>
                  <a:srgbClr val="002060"/>
                </a:solidFill>
              </a:rPr>
              <a:t>تروّج </a:t>
            </a:r>
            <a:r>
              <a:rPr lang="ar-LB" sz="3600" b="1" dirty="0" smtClean="0">
                <a:solidFill>
                  <a:srgbClr val="002060"/>
                </a:solidFill>
              </a:rPr>
              <a:t>في بعض الاحيان الى منتوجات لا يحتاجها الفرد </a:t>
            </a:r>
            <a:r>
              <a:rPr lang="ar-LB" sz="2400" b="1" dirty="0" smtClean="0">
                <a:solidFill>
                  <a:srgbClr val="002060"/>
                </a:solidFill>
              </a:rPr>
              <a:t>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4" name="Snip Diagonal Corner Rectangle 3"/>
          <p:cNvSpPr/>
          <p:nvPr/>
        </p:nvSpPr>
        <p:spPr>
          <a:xfrm>
            <a:off x="533400" y="4038600"/>
            <a:ext cx="8160326" cy="2057400"/>
          </a:xfrm>
          <a:prstGeom prst="snip2Diag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 rtl="1">
              <a:buFont typeface="Arial" pitchFamily="34" charset="0"/>
              <a:buChar char="•"/>
            </a:pPr>
            <a:r>
              <a:rPr lang="ar-LB" sz="2800" b="1" dirty="0" smtClean="0">
                <a:solidFill>
                  <a:srgbClr val="002060"/>
                </a:solidFill>
              </a:rPr>
              <a:t>متابعة اسعار السلع الغذائية وبشكلٍ خاص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ar-LB" sz="2800" b="1" dirty="0" smtClean="0">
                <a:solidFill>
                  <a:srgbClr val="002060"/>
                </a:solidFill>
              </a:rPr>
              <a:t>في اوقات ندرتها بهدف شرائها وتخزينها لحين الحاجة، قد تقل اسعار السلع في مواسم </a:t>
            </a:r>
            <a:r>
              <a:rPr lang="ar-LB" sz="2800" b="1" dirty="0" smtClean="0">
                <a:solidFill>
                  <a:srgbClr val="002060"/>
                </a:solidFill>
              </a:rPr>
              <a:t>معيّنة؛ </a:t>
            </a:r>
            <a:r>
              <a:rPr lang="ar-LB" sz="2800" b="1" dirty="0" smtClean="0">
                <a:solidFill>
                  <a:srgbClr val="002060"/>
                </a:solidFill>
              </a:rPr>
              <a:t>مثلا البندورة التي يمكن شراؤها وتحويلها الى صلصة لاستخدامها </a:t>
            </a:r>
            <a:r>
              <a:rPr lang="ar-LB" sz="2800" b="1" smtClean="0">
                <a:solidFill>
                  <a:srgbClr val="002060"/>
                </a:solidFill>
              </a:rPr>
              <a:t>عند ارتفاع السعر</a:t>
            </a:r>
            <a:r>
              <a:rPr lang="ar-LB" sz="2800" b="1" dirty="0" smtClean="0">
                <a:solidFill>
                  <a:srgbClr val="002060"/>
                </a:solidFill>
              </a:rPr>
              <a:t>.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216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347"/>
    </mc:Choice>
    <mc:Fallback xmlns="">
      <p:transition spd="slow" advTm="2734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199"/>
            <a:ext cx="7467600" cy="4138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838200" y="4876800"/>
            <a:ext cx="7848600" cy="12954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LB" sz="4000" b="1" dirty="0" smtClean="0">
                <a:solidFill>
                  <a:srgbClr val="002060"/>
                </a:solidFill>
              </a:rPr>
              <a:t>ترشيد الاستهلاك الغذائي يساعدنا على حماية  بيئتنا وحياتنا 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687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39"/>
    </mc:Choice>
    <mc:Fallback xmlns="">
      <p:transition spd="slow" advTm="1023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2.1|1.7|7.3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.5|5|1.5|5.1|3|2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9|7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4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199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Hadil Zubian</cp:lastModifiedBy>
  <cp:revision>21</cp:revision>
  <dcterms:created xsi:type="dcterms:W3CDTF">2018-04-09T04:27:43Z</dcterms:created>
  <dcterms:modified xsi:type="dcterms:W3CDTF">2018-04-12T10:27:05Z</dcterms:modified>
</cp:coreProperties>
</file>